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0" r:id="rId3"/>
    <p:sldId id="271" r:id="rId4"/>
    <p:sldId id="291" r:id="rId5"/>
    <p:sldId id="301" r:id="rId6"/>
    <p:sldId id="277" r:id="rId7"/>
    <p:sldId id="292" r:id="rId8"/>
    <p:sldId id="282" r:id="rId9"/>
    <p:sldId id="293" r:id="rId10"/>
    <p:sldId id="294" r:id="rId11"/>
    <p:sldId id="295" r:id="rId12"/>
    <p:sldId id="296" r:id="rId13"/>
    <p:sldId id="288" r:id="rId14"/>
    <p:sldId id="297" r:id="rId15"/>
    <p:sldId id="298" r:id="rId16"/>
    <p:sldId id="299" r:id="rId17"/>
    <p:sldId id="300" r:id="rId18"/>
    <p:sldId id="273" r:id="rId19"/>
  </p:sldIdLst>
  <p:sldSz cx="12188825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рюков Никита Владимирович" initials="КНВ" lastIdx="1" clrIdx="0">
    <p:extLst>
      <p:ext uri="{19B8F6BF-5375-455C-9EA6-DF929625EA0E}">
        <p15:presenceInfo xmlns:p15="http://schemas.microsoft.com/office/powerpoint/2012/main" userId="Крюков Никита Владимиро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F887C0-3414-490C-BAD1-3EAC820B8978}" v="3" dt="2022-12-18T10:51:53.964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56" autoAdjust="0"/>
    <p:restoredTop sz="94660"/>
  </p:normalViewPr>
  <p:slideViewPr>
    <p:cSldViewPr showGuides="1">
      <p:cViewPr varScale="1">
        <p:scale>
          <a:sx n="122" d="100"/>
          <a:sy n="122" d="100"/>
        </p:scale>
        <p:origin x="208" y="32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05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BC5DFD-D59C-4A78-9863-7389301FC12B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4772CC64-04AB-4F40-B370-C9EC22A15BA9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990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ru-RU" smtClean="0"/>
              <a:pPr rtl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557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cxnSp>
        <p:nvCxnSpPr>
          <p:cNvPr id="13" name="Прямая соединительная линия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cxnSp>
        <p:nvCxnSpPr>
          <p:cNvPr id="15" name="Прямая соединительная линия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и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98FB102-8D41-48F1-A5FA-DDCE4ED2E3FF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813A3F-BF7E-4B98-9B9A-1245CAF6DB73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11" name="Прямая соединительная линия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и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8CFE95-A6D0-401A-AEB6-13172F6F3BAB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896C55-A224-4C93-BF57-66051D294155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cxnSp>
        <p:nvCxnSpPr>
          <p:cNvPr id="22" name="Прямая соединительная линия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8" name="Пи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cxnSp>
        <p:nvCxnSpPr>
          <p:cNvPr id="23" name="Прямая соединительная линия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cxnSp>
        <p:nvCxnSpPr>
          <p:cNvPr id="31" name="Прямая соединительная линия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cxnSp>
        <p:nvCxnSpPr>
          <p:cNvPr id="33" name="Прямая соединительная линия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1A4DD63D-20B7-4E52-B653-2F7C78851426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DDF8D1-7CCC-424A-A302-9E12E03FD421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08183A-91BF-4345-9C3D-410775CC7150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90D2CF-6D31-4B2D-AA0F-B5D059C5A8FD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B4D543-399B-4B48-8653-F3BCFDE96562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66E122-3804-4C00-BA36-FF86325EA0C8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 hasCustomPrompt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 rtl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dirty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FD471213-6CA3-43CE-BEA1-CAFCBE9E0D8A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и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cxnSp>
        <p:nvCxnSpPr>
          <p:cNvPr id="16" name="Прямая соединительная линия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52F8A73B-54FB-4769-A9E4-9326B2319AFF}" type="datetime1">
              <a:rPr lang="ru-RU" smtClean="0"/>
              <a:t>30.06.2024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Добавить 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290.png"/><Relationship Id="rId7" Type="http://schemas.openxmlformats.org/officeDocument/2006/relationships/image" Target="../media/image4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60.png"/><Relationship Id="rId7" Type="http://schemas.openxmlformats.org/officeDocument/2006/relationships/image" Target="../media/image49.sv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Кураторская работа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Департамент математического и компьютерного моделирования</a:t>
            </a:r>
          </a:p>
        </p:txBody>
      </p:sp>
      <p:pic>
        <p:nvPicPr>
          <p:cNvPr id="4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DE73A8C-B28E-C80B-E6A2-A289B8B6E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50" y="0"/>
            <a:ext cx="10342885" cy="668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2450C-BC7D-6AF7-C608-92BDBE6AFD22}"/>
              </a:ext>
            </a:extLst>
          </p:cNvPr>
          <p:cNvSpPr txBox="1"/>
          <p:nvPr/>
        </p:nvSpPr>
        <p:spPr>
          <a:xfrm>
            <a:off x="1804110" y="1628507"/>
            <a:ext cx="1034288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Выпускная квалификационная работа</a:t>
            </a:r>
          </a:p>
          <a:p>
            <a:pPr algn="ctr"/>
            <a:r>
              <a:rPr lang="ru-RU" sz="36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«Численное дифференцирование и интегрирование с помощью сплайнов» </a:t>
            </a:r>
          </a:p>
          <a:p>
            <a:pPr algn="ctr"/>
            <a:endParaRPr lang="ru-RU" sz="3600" cap="all" dirty="0">
              <a:solidFill>
                <a:schemeClr val="bg1"/>
              </a:solidFill>
              <a:highlight>
                <a:srgbClr val="000000"/>
              </a:highlight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Студент </a:t>
            </a:r>
            <a:r>
              <a:rPr lang="ru-RU" sz="2800" cap="all" dirty="0" err="1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Агличеев</a:t>
            </a:r>
            <a:r>
              <a:rPr lang="ru-RU" sz="28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ru-RU" sz="2800" cap="all" dirty="0" err="1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александр</a:t>
            </a:r>
            <a:r>
              <a:rPr lang="ru-RU" sz="28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ru-RU" sz="2800" cap="all" dirty="0" err="1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олегович</a:t>
            </a:r>
            <a:endParaRPr lang="ru-RU" sz="2800" cap="all" dirty="0">
              <a:solidFill>
                <a:schemeClr val="bg1"/>
              </a:solidFill>
              <a:highlight>
                <a:srgbClr val="000000"/>
              </a:highlight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Руководитель КОЛОБОВ АЛЕКСАНДР ГЕОРГИЕВИЧ, </a:t>
            </a:r>
            <a:r>
              <a:rPr lang="ru-RU" sz="2800" cap="all" dirty="0" err="1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к.ф-м.Н</a:t>
            </a:r>
            <a:r>
              <a:rPr lang="ru-RU" sz="28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ru-RU" sz="3600" cap="all" dirty="0">
              <a:solidFill>
                <a:schemeClr val="bg1"/>
              </a:solidFill>
              <a:highlight>
                <a:srgbClr val="000000"/>
              </a:highlight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endParaRPr lang="ru-RU" sz="3600" cap="all" dirty="0">
              <a:solidFill>
                <a:schemeClr val="bg1"/>
              </a:solidFill>
              <a:highlight>
                <a:srgbClr val="000000"/>
              </a:highlight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C5616-CACC-4574-DD54-982CAD38295D}"/>
              </a:ext>
            </a:extLst>
          </p:cNvPr>
          <p:cNvSpPr txBox="1"/>
          <p:nvPr/>
        </p:nvSpPr>
        <p:spPr>
          <a:xfrm>
            <a:off x="6454452" y="5889525"/>
            <a:ext cx="136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56C6F-1003-4011-BAFF-9A143667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Асимптотические формулы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BBA95C-8BB7-490C-9EA3-A92C1E26C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ru-RU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</m:oMath>
                  </m:oMathPara>
                </a14:m>
                <a:endParaRPr lang="en-RU" dirty="0"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endParaRPr lang="en-RU" sz="2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RU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+10</m:t>
                          </m:r>
                          <m:sSub>
                            <m:sSub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RU" sz="2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bSup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RU" sz="2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RU" sz="2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:endParaRPr lang="en-RU" dirty="0"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:endParaRPr lang="en-RU" dirty="0"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5BBA95C-8BB7-490C-9EA3-A92C1E26C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312145-CDA9-49CC-96FF-68D7404D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660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6A010B-281F-48FB-BE20-31616B0E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Численное дифференцирование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A06435-A61F-4B43-978E-28DCC589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11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DF6F0E-73B1-A7FC-10CA-F599F4FFE4D8}"/>
                  </a:ext>
                </a:extLst>
              </p:cNvPr>
              <p:cNvSpPr txBox="1"/>
              <p:nvPr/>
            </p:nvSpPr>
            <p:spPr>
              <a:xfrm>
                <a:off x="3565760" y="1397157"/>
                <a:ext cx="6096000" cy="72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limLoc m:val="subSup"/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DF6F0E-73B1-A7FC-10CA-F599F4FFE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760" y="1397157"/>
                <a:ext cx="6096000" cy="725968"/>
              </a:xfrm>
              <a:prstGeom prst="rect">
                <a:avLst/>
              </a:prstGeom>
              <a:blipFill>
                <a:blip r:embed="rId2"/>
                <a:stretch>
                  <a:fillRect t="-144068" b="-2203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A81600-6A29-AC95-7F6C-ABDF91B23412}"/>
                  </a:ext>
                </a:extLst>
              </p:cNvPr>
              <p:cNvSpPr txBox="1"/>
              <p:nvPr/>
            </p:nvSpPr>
            <p:spPr>
              <a:xfrm>
                <a:off x="3271558" y="2585715"/>
                <a:ext cx="6684404" cy="72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RU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RU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A81600-6A29-AC95-7F6C-ABDF91B23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58" y="2585715"/>
                <a:ext cx="6684404" cy="720647"/>
              </a:xfrm>
              <a:prstGeom prst="rect">
                <a:avLst/>
              </a:prstGeom>
              <a:blipFill>
                <a:blip r:embed="rId3"/>
                <a:stretch>
                  <a:fillRect l="-9488" t="-146552" b="-22586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D045FF-E800-9AD7-9DB3-90BABE1A0A40}"/>
                  </a:ext>
                </a:extLst>
              </p:cNvPr>
              <p:cNvSpPr txBox="1"/>
              <p:nvPr/>
            </p:nvSpPr>
            <p:spPr>
              <a:xfrm>
                <a:off x="2633272" y="4924830"/>
                <a:ext cx="7974024" cy="726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subSup"/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limLoc m:val="subSup"/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RU" i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D045FF-E800-9AD7-9DB3-90BABE1A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72" y="4924830"/>
                <a:ext cx="7974024" cy="726033"/>
              </a:xfrm>
              <a:prstGeom prst="rect">
                <a:avLst/>
              </a:prstGeom>
              <a:blipFill>
                <a:blip r:embed="rId4"/>
                <a:stretch>
                  <a:fillRect l="-6359" t="-148276" b="-22586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826B4-31F3-93B4-BF2C-377656DAE3D6}"/>
                  </a:ext>
                </a:extLst>
              </p:cNvPr>
              <p:cNvSpPr txBox="1"/>
              <p:nvPr/>
            </p:nvSpPr>
            <p:spPr>
              <a:xfrm>
                <a:off x="827024" y="3679675"/>
                <a:ext cx="11305256" cy="72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RU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RU" i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RU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RU" i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RU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RU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RU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F826B4-31F3-93B4-BF2C-377656DAE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24" y="3679675"/>
                <a:ext cx="11305256" cy="720647"/>
              </a:xfrm>
              <a:prstGeom prst="rect">
                <a:avLst/>
              </a:prstGeom>
              <a:blipFill>
                <a:blip r:embed="rId5"/>
                <a:stretch>
                  <a:fillRect l="-4826" t="-146552" b="-22586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63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3EC17-7E2A-48B7-BEE5-2A7609AC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Интегрирование сильно осциллирующих функций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874DEA-12C1-4271-8D04-40707751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12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29B566-2C6B-2C1D-1DE6-D8ED2009436A}"/>
                  </a:ext>
                </a:extLst>
              </p:cNvPr>
              <p:cNvSpPr txBox="1"/>
              <p:nvPr/>
            </p:nvSpPr>
            <p:spPr>
              <a:xfrm>
                <a:off x="1811740" y="1447792"/>
                <a:ext cx="6096000" cy="727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RU" i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RU" i="0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func>
                            <m:func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RU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29B566-2C6B-2C1D-1DE6-D8ED20094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740" y="1447792"/>
                <a:ext cx="6096000" cy="727700"/>
              </a:xfrm>
              <a:prstGeom prst="rect">
                <a:avLst/>
              </a:prstGeom>
              <a:blipFill>
                <a:blip r:embed="rId2"/>
                <a:stretch>
                  <a:fillRect t="-144068" b="-2203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998433-8DA2-7371-41B5-C4E276DAEAAB}"/>
                  </a:ext>
                </a:extLst>
              </p:cNvPr>
              <p:cNvSpPr txBox="1"/>
              <p:nvPr/>
            </p:nvSpPr>
            <p:spPr>
              <a:xfrm>
                <a:off x="5467380" y="1451318"/>
                <a:ext cx="6096000" cy="72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unc>
                            <m:func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RU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RU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998433-8DA2-7371-41B5-C4E276DAE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80" y="1451318"/>
                <a:ext cx="6096000" cy="720647"/>
              </a:xfrm>
              <a:prstGeom prst="rect">
                <a:avLst/>
              </a:prstGeom>
              <a:blipFill>
                <a:blip r:embed="rId3"/>
                <a:stretch>
                  <a:fillRect t="-150877" b="-22982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ACD1-DD56-B214-FC9D-AEF2BB4D7A27}"/>
                  </a:ext>
                </a:extLst>
              </p:cNvPr>
              <p:cNvSpPr txBox="1"/>
              <p:nvPr/>
            </p:nvSpPr>
            <p:spPr>
              <a:xfrm>
                <a:off x="3639560" y="2147232"/>
                <a:ext cx="6096000" cy="72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RU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RU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RU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RU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ACD1-DD56-B214-FC9D-AEF2BB4D7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560" y="2147232"/>
                <a:ext cx="6096000" cy="720647"/>
              </a:xfrm>
              <a:prstGeom prst="rect">
                <a:avLst/>
              </a:prstGeom>
              <a:blipFill>
                <a:blip r:embed="rId4"/>
                <a:stretch>
                  <a:fillRect t="-146552" b="-22586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87D0A3-8B35-179B-44BD-32179260C363}"/>
                  </a:ext>
                </a:extLst>
              </p:cNvPr>
              <p:cNvSpPr txBox="1"/>
              <p:nvPr/>
            </p:nvSpPr>
            <p:spPr>
              <a:xfrm>
                <a:off x="3934172" y="3136519"/>
                <a:ext cx="6459680" cy="8124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func>
                          <m:funcPr>
                            <m:ctrlPr>
                              <a:rPr lang="en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RU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RU" i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RU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RU" i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a:rPr lang="en-RU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RU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RU" i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RU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RU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RU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m:rPr>
                                <m:sty m:val="p"/>
                              </m:rPr>
                              <a:rPr lang="en-RU" i="0">
                                <a:latin typeface="Cambria Math" panose="02040503050406030204" pitchFamily="18" charset="0"/>
                              </a:rPr>
                              <m:t>α</m:t>
                            </m:r>
                            <m:sSub>
                              <m:sSubPr>
                                <m:ctrlPr>
                                  <a:rPr lang="en-RU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RU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RU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RU" i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sSub>
                                  <m:sSubPr>
                                    <m:ctrlPr>
                                      <a:rPr lang="en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R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RU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RU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RU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RU" i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RU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RU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RU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RU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RU" i="1"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RU" i="0">
                            <a:latin typeface="Cambria Math" panose="02040503050406030204" pitchFamily="18" charset="0"/>
                          </a:rPr>
                          <m:t>α</m:t>
                        </m:r>
                        <m:sSub>
                          <m:sSub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RU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RU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RU" i="1"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RU" i="1"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RU" i="0">
                            <a:latin typeface="Cambria Math" panose="02040503050406030204" pitchFamily="18" charset="0"/>
                          </a:rPr>
                          <m:t>α</m:t>
                        </m:r>
                        <m:sSub>
                          <m:sSub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RU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α</m:t>
                        </m:r>
                        <m:sSub>
                          <m:sSubPr>
                            <m:ctrlPr>
                              <a:rPr lang="en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func>
                      <m:func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α</m:t>
                        </m:r>
                        <m:sSub>
                          <m:sSubPr>
                            <m:ctrlPr>
                              <a:rPr lang="en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RU" dirty="0">
                    <a:effectLst/>
                  </a:rPr>
                  <a:t> </a:t>
                </a:r>
                <a:endParaRPr lang="en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87D0A3-8B35-179B-44BD-32179260C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172" y="3136519"/>
                <a:ext cx="6459680" cy="812467"/>
              </a:xfrm>
              <a:prstGeom prst="rect">
                <a:avLst/>
              </a:prstGeom>
              <a:blipFill>
                <a:blip r:embed="rId5"/>
                <a:stretch>
                  <a:fillRect l="-6078" t="-56923" b="-4923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F03CA4-21F0-77AD-F983-45DA2B3E1DB3}"/>
                  </a:ext>
                </a:extLst>
              </p:cNvPr>
              <p:cNvSpPr txBox="1"/>
              <p:nvPr/>
            </p:nvSpPr>
            <p:spPr>
              <a:xfrm>
                <a:off x="3934172" y="4188648"/>
                <a:ext cx="6141720" cy="8124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func>
                          <m:funcPr>
                            <m:ctrlPr>
                              <a:rPr lang="en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RU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RU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RU" i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a:rPr lang="en-RU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RU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RU" i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RU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RU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RU" i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sSub>
                                  <m:sSubPr>
                                    <m:ctrlPr>
                                      <a:rPr lang="en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R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RU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RU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RU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RU" i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sSub>
                                  <m:sSubPr>
                                    <m:ctrlPr>
                                      <a:rPr lang="en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R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RU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func>
                            <m:sSub>
                              <m:sSubPr>
                                <m:ctrlPr>
                                  <a:rPr lang="en-RU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RU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RU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nary>
                    <m:d>
                      <m:dPr>
                        <m:ctrlPr>
                          <a:rPr lang="en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RU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RU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RU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RU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RU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RU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RU" i="1"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RU" i="0">
                            <a:latin typeface="Cambria Math" panose="02040503050406030204" pitchFamily="18" charset="0"/>
                          </a:rPr>
                          <m:t>α</m:t>
                        </m:r>
                        <m:sSub>
                          <m:sSub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RU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RU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RU" i="1"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RU" i="1"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RU" i="0">
                            <a:latin typeface="Cambria Math" panose="02040503050406030204" pitchFamily="18" charset="0"/>
                          </a:rPr>
                          <m:t>α</m:t>
                        </m:r>
                        <m:sSub>
                          <m:sSubPr>
                            <m:ctrlPr>
                              <a:rPr lang="en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RU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α</m:t>
                        </m:r>
                        <m:sSub>
                          <m:sSubPr>
                            <m:ctrlPr>
                              <a:rPr lang="en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func>
                      <m:func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α</m:t>
                        </m:r>
                        <m:sSub>
                          <m:sSubPr>
                            <m:ctrlPr>
                              <a:rPr lang="en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RU" dirty="0">
                    <a:effectLst/>
                  </a:rPr>
                  <a:t> </a:t>
                </a:r>
                <a:endParaRPr lang="en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F03CA4-21F0-77AD-F983-45DA2B3E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172" y="4188648"/>
                <a:ext cx="6141720" cy="812467"/>
              </a:xfrm>
              <a:prstGeom prst="rect">
                <a:avLst/>
              </a:prstGeom>
              <a:blipFill>
                <a:blip r:embed="rId6"/>
                <a:stretch>
                  <a:fillRect l="-6392" t="-55385" b="-5076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12E8BA-DD9E-5BC8-A705-55736F3F2704}"/>
                  </a:ext>
                </a:extLst>
              </p:cNvPr>
              <p:cNvSpPr txBox="1"/>
              <p:nvPr/>
            </p:nvSpPr>
            <p:spPr>
              <a:xfrm>
                <a:off x="3680410" y="5589240"/>
                <a:ext cx="6967204" cy="506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RU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R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R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RU" dirty="0">
                    <a:effectLst/>
                  </a:rPr>
                  <a:t> </a:t>
                </a:r>
                <a:endParaRPr lang="en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12E8BA-DD9E-5BC8-A705-55736F3F2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10" y="5589240"/>
                <a:ext cx="6967204" cy="506164"/>
              </a:xfrm>
              <a:prstGeom prst="rect">
                <a:avLst/>
              </a:prstGeom>
              <a:blipFill>
                <a:blip r:embed="rId7"/>
                <a:stretch>
                  <a:fillRect l="-4545" t="-87805" b="-1414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A474D-9EF1-4C54-8A29-5694E95D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053116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Численные эксперименты</a:t>
            </a:r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D5BD958E-EDAB-4DFA-A0FF-C34467C9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13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FD53D-1493-894D-8147-CFF18E200447}"/>
                  </a:ext>
                </a:extLst>
              </p:cNvPr>
              <p:cNvSpPr txBox="1"/>
              <p:nvPr/>
            </p:nvSpPr>
            <p:spPr>
              <a:xfrm>
                <a:off x="743500" y="1107864"/>
                <a:ext cx="5184575" cy="1054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−100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−100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100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−100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FD53D-1493-894D-8147-CFF18E200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00" y="1107864"/>
                <a:ext cx="5184575" cy="1054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1C4CC30-C369-273B-D3B4-D70C8DF911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81" y="3051509"/>
            <a:ext cx="3456414" cy="2592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9DD039-8278-70CB-1CC0-5FD1D250EB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32" y="3068564"/>
            <a:ext cx="3456411" cy="2592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185BC2-6743-FD99-CA98-61BB6A9917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83" y="3068960"/>
            <a:ext cx="3456411" cy="2592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2E504954-48E3-42E1-31D8-94BE1F9FA6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3139247"/>
                  </p:ext>
                </p:extLst>
              </p:nvPr>
            </p:nvGraphicFramePr>
            <p:xfrm>
              <a:off x="5733159" y="1437262"/>
              <a:ext cx="5184574" cy="1335178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577166">
                      <a:extLst>
                        <a:ext uri="{9D8B030D-6E8A-4147-A177-3AD203B41FA5}">
                          <a16:colId xmlns:a16="http://schemas.microsoft.com/office/drawing/2014/main" val="3351402428"/>
                        </a:ext>
                      </a:extLst>
                    </a:gridCol>
                    <a:gridCol w="864427">
                      <a:extLst>
                        <a:ext uri="{9D8B030D-6E8A-4147-A177-3AD203B41FA5}">
                          <a16:colId xmlns:a16="http://schemas.microsoft.com/office/drawing/2014/main" val="3449755383"/>
                        </a:ext>
                      </a:extLst>
                    </a:gridCol>
                    <a:gridCol w="938558">
                      <a:extLst>
                        <a:ext uri="{9D8B030D-6E8A-4147-A177-3AD203B41FA5}">
                          <a16:colId xmlns:a16="http://schemas.microsoft.com/office/drawing/2014/main" val="1936843593"/>
                        </a:ext>
                      </a:extLst>
                    </a:gridCol>
                    <a:gridCol w="1136463">
                      <a:extLst>
                        <a:ext uri="{9D8B030D-6E8A-4147-A177-3AD203B41FA5}">
                          <a16:colId xmlns:a16="http://schemas.microsoft.com/office/drawing/2014/main" val="682279267"/>
                        </a:ext>
                      </a:extLst>
                    </a:gridCol>
                    <a:gridCol w="1043799">
                      <a:extLst>
                        <a:ext uri="{9D8B030D-6E8A-4147-A177-3AD203B41FA5}">
                          <a16:colId xmlns:a16="http://schemas.microsoft.com/office/drawing/2014/main" val="250947819"/>
                        </a:ext>
                      </a:extLst>
                    </a:gridCol>
                    <a:gridCol w="624161">
                      <a:extLst>
                        <a:ext uri="{9D8B030D-6E8A-4147-A177-3AD203B41FA5}">
                          <a16:colId xmlns:a16="http://schemas.microsoft.com/office/drawing/2014/main" val="2524442403"/>
                        </a:ext>
                      </a:extLst>
                    </a:gridCol>
                  </a:tblGrid>
                  <a:tr h="425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ru-RU" sz="800">
                              <a:effectLst/>
                            </a:rPr>
                            <a:t>Сетка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RU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ru-RU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RU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ru-RU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RU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ru-RU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RU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ru-RU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RU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6654665"/>
                      </a:ext>
                    </a:extLst>
                  </a:tr>
                  <a:tr h="45483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RU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 dirty="0">
                              <a:effectLst/>
                            </a:rPr>
                            <a:t>0.113975</a:t>
                          </a:r>
                          <a:endParaRPr lang="en-RU" sz="1000" dirty="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 dirty="0">
                              <a:effectLst/>
                            </a:rPr>
                            <a:t>0.00373</a:t>
                          </a:r>
                          <a:endParaRPr lang="en-RU" sz="1000" dirty="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>
                              <a:effectLst/>
                            </a:rPr>
                            <a:t>0.00013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ru-RU" sz="800" dirty="0">
                              <a:effectLst/>
                            </a:rPr>
                            <a:t>1</a:t>
                          </a:r>
                          <a:r>
                            <a:rPr lang="en-US" sz="800" dirty="0">
                              <a:effectLst/>
                            </a:rPr>
                            <a:t>e-10</a:t>
                          </a:r>
                          <a:endParaRPr lang="en-RU" sz="1000" dirty="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>
                              <a:effectLst/>
                            </a:rPr>
                            <a:t>0.00072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00481174"/>
                      </a:ext>
                    </a:extLst>
                  </a:tr>
                  <a:tr h="4548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RU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ru-RU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>
                              <a:effectLst/>
                            </a:rPr>
                            <a:t>0.00057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 dirty="0">
                              <a:effectLst/>
                            </a:rPr>
                            <a:t>0.00003</a:t>
                          </a:r>
                          <a:endParaRPr lang="en-RU" sz="1000" dirty="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>
                              <a:effectLst/>
                            </a:rPr>
                            <a:t>0.00007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>
                              <a:effectLst/>
                            </a:rPr>
                            <a:t>0.00008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 dirty="0">
                              <a:effectLst/>
                            </a:rPr>
                            <a:t>0.00003</a:t>
                          </a:r>
                          <a:endParaRPr lang="en-RU" sz="1000" dirty="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180801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2E504954-48E3-42E1-31D8-94BE1F9FA6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3139247"/>
                  </p:ext>
                </p:extLst>
              </p:nvPr>
            </p:nvGraphicFramePr>
            <p:xfrm>
              <a:off x="5733159" y="1437262"/>
              <a:ext cx="5184574" cy="1335178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577166">
                      <a:extLst>
                        <a:ext uri="{9D8B030D-6E8A-4147-A177-3AD203B41FA5}">
                          <a16:colId xmlns:a16="http://schemas.microsoft.com/office/drawing/2014/main" val="3351402428"/>
                        </a:ext>
                      </a:extLst>
                    </a:gridCol>
                    <a:gridCol w="864427">
                      <a:extLst>
                        <a:ext uri="{9D8B030D-6E8A-4147-A177-3AD203B41FA5}">
                          <a16:colId xmlns:a16="http://schemas.microsoft.com/office/drawing/2014/main" val="3449755383"/>
                        </a:ext>
                      </a:extLst>
                    </a:gridCol>
                    <a:gridCol w="938558">
                      <a:extLst>
                        <a:ext uri="{9D8B030D-6E8A-4147-A177-3AD203B41FA5}">
                          <a16:colId xmlns:a16="http://schemas.microsoft.com/office/drawing/2014/main" val="1936843593"/>
                        </a:ext>
                      </a:extLst>
                    </a:gridCol>
                    <a:gridCol w="1136463">
                      <a:extLst>
                        <a:ext uri="{9D8B030D-6E8A-4147-A177-3AD203B41FA5}">
                          <a16:colId xmlns:a16="http://schemas.microsoft.com/office/drawing/2014/main" val="682279267"/>
                        </a:ext>
                      </a:extLst>
                    </a:gridCol>
                    <a:gridCol w="1043799">
                      <a:extLst>
                        <a:ext uri="{9D8B030D-6E8A-4147-A177-3AD203B41FA5}">
                          <a16:colId xmlns:a16="http://schemas.microsoft.com/office/drawing/2014/main" val="250947819"/>
                        </a:ext>
                      </a:extLst>
                    </a:gridCol>
                    <a:gridCol w="624161">
                      <a:extLst>
                        <a:ext uri="{9D8B030D-6E8A-4147-A177-3AD203B41FA5}">
                          <a16:colId xmlns:a16="http://schemas.microsoft.com/office/drawing/2014/main" val="2524442403"/>
                        </a:ext>
                      </a:extLst>
                    </a:gridCol>
                  </a:tblGrid>
                  <a:tr h="4255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ru-RU" sz="800">
                              <a:effectLst/>
                            </a:rPr>
                            <a:t>Сетка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69118" t="-2941" r="-438235" b="-21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155405" t="-2941" r="-302703" b="-21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212360" t="-2941" r="-151685" b="-21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334940" t="-2941" r="-62651" b="-21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736735" t="-2941" r="-6122" b="-21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6654665"/>
                      </a:ext>
                    </a:extLst>
                  </a:tr>
                  <a:tr h="454839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2174" t="-97222" r="-795652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 dirty="0">
                              <a:effectLst/>
                            </a:rPr>
                            <a:t>0.113975</a:t>
                          </a:r>
                          <a:endParaRPr lang="en-RU" sz="1000" dirty="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 dirty="0">
                              <a:effectLst/>
                            </a:rPr>
                            <a:t>0.00373</a:t>
                          </a:r>
                          <a:endParaRPr lang="en-RU" sz="1000" dirty="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>
                              <a:effectLst/>
                            </a:rPr>
                            <a:t>0.00013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ru-RU" sz="800" dirty="0">
                              <a:effectLst/>
                            </a:rPr>
                            <a:t>1</a:t>
                          </a:r>
                          <a:r>
                            <a:rPr lang="en-US" sz="800" dirty="0">
                              <a:effectLst/>
                            </a:rPr>
                            <a:t>e-10</a:t>
                          </a:r>
                          <a:endParaRPr lang="en-RU" sz="1000" dirty="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>
                              <a:effectLst/>
                            </a:rPr>
                            <a:t>0.00072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00481174"/>
                      </a:ext>
                    </a:extLst>
                  </a:tr>
                  <a:tr h="454839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2174" t="-197222" r="-795652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>
                              <a:effectLst/>
                            </a:rPr>
                            <a:t>0.00057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 dirty="0">
                              <a:effectLst/>
                            </a:rPr>
                            <a:t>0.00003</a:t>
                          </a:r>
                          <a:endParaRPr lang="en-RU" sz="1000" dirty="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>
                              <a:effectLst/>
                            </a:rPr>
                            <a:t>0.00007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>
                              <a:effectLst/>
                            </a:rPr>
                            <a:t>0.00008</a:t>
                          </a:r>
                          <a:endParaRPr lang="en-RU" sz="100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800" dirty="0">
                              <a:effectLst/>
                            </a:rPr>
                            <a:t>0.00003</a:t>
                          </a:r>
                          <a:endParaRPr lang="en-RU" sz="1000" dirty="0">
                            <a:effectLst/>
                            <a:latin typeface="Aptos" panose="020B00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180801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03054-3032-25D0-3C2B-8F0B6BD58A16}"/>
                  </a:ext>
                </a:extLst>
              </p:cNvPr>
              <p:cNvSpPr txBox="1"/>
              <p:nvPr/>
            </p:nvSpPr>
            <p:spPr>
              <a:xfrm>
                <a:off x="-522189" y="2057489"/>
                <a:ext cx="6096000" cy="726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.99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203054-3032-25D0-3C2B-8F0B6BD58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189" y="2057489"/>
                <a:ext cx="6096000" cy="726289"/>
              </a:xfrm>
              <a:prstGeom prst="rect">
                <a:avLst/>
              </a:prstGeom>
              <a:blipFill>
                <a:blip r:embed="rId7"/>
                <a:stretch>
                  <a:fillRect t="-150000" b="-22241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A474D-9EF1-4C54-8A29-5694E95D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05311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Численные эксперименты</a:t>
            </a:r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D5BD958E-EDAB-4DFA-A0FF-C34467C9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14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FAF38-99B1-B54F-8816-EF70512E3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87" y="1279297"/>
            <a:ext cx="3405149" cy="2552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EFF98-B6D8-F340-82BB-9B9404419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1279297"/>
            <a:ext cx="3405149" cy="255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F0357-7245-2B52-75D7-7EE6C4B43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338" y="1279297"/>
            <a:ext cx="3405147" cy="2552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1959C-C523-B711-8E86-8A3FD73BAA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3" y="3709483"/>
            <a:ext cx="3405146" cy="2553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22675-50FB-814C-3271-9A060DA4F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26" y="3773765"/>
            <a:ext cx="3405146" cy="2553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34974-7DB3-2661-E061-8E10B3D6C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85" y="3772480"/>
            <a:ext cx="3405146" cy="25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1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A474D-9EF1-4C54-8A29-5694E95D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05311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Численные эксперименты</a:t>
            </a:r>
          </a:p>
        </p:txBody>
      </p:sp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D5BD958E-EDAB-4DFA-A0FF-C34467C9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15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C341C2-484D-B904-181E-B6DBBEA42FEC}"/>
                  </a:ext>
                </a:extLst>
              </p:cNvPr>
              <p:cNvSpPr txBox="1"/>
              <p:nvPr/>
            </p:nvSpPr>
            <p:spPr>
              <a:xfrm>
                <a:off x="1485900" y="1340768"/>
                <a:ext cx="4744144" cy="1012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C341C2-484D-B904-181E-B6DBBEA42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1340768"/>
                <a:ext cx="4744144" cy="1012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8C7D7CB-D9F3-75E0-3585-BBAE68FF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772544"/>
            <a:ext cx="4064000" cy="30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0E709A-3302-685B-4134-3663C0AAC96B}"/>
                  </a:ext>
                </a:extLst>
              </p:cNvPr>
              <p:cNvSpPr txBox="1"/>
              <p:nvPr/>
            </p:nvSpPr>
            <p:spPr>
              <a:xfrm>
                <a:off x="5848167" y="1524215"/>
                <a:ext cx="2275921" cy="6455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/20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=0.19785</m:t>
                          </m:r>
                        </m:e>
                      </m:nary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0E709A-3302-685B-4134-3663C0AAC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167" y="1524215"/>
                <a:ext cx="2275921" cy="645561"/>
              </a:xfrm>
              <a:prstGeom prst="rect">
                <a:avLst/>
              </a:prstGeom>
              <a:blipFill>
                <a:blip r:embed="rId4"/>
                <a:stretch>
                  <a:fillRect l="-42222" t="-176471" r="-2778" b="-26274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9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A474D-9EF1-4C54-8A29-5694E95D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053116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89E84-1750-4ABA-BF03-502F492427A7}"/>
              </a:ext>
            </a:extLst>
          </p:cNvPr>
          <p:cNvSpPr txBox="1"/>
          <p:nvPr/>
        </p:nvSpPr>
        <p:spPr>
          <a:xfrm>
            <a:off x="1590773" y="3847672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Погрешность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6">
                <a:extLst>
                  <a:ext uri="{FF2B5EF4-FFF2-40B4-BE49-F238E27FC236}">
                    <a16:creationId xmlns:a16="http://schemas.microsoft.com/office/drawing/2014/main" id="{5E946732-4BA6-4819-894F-C1B302E68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560100"/>
                <a:ext cx="3652367" cy="14502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=0.1, 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6">
                <a:extLst>
                  <a:ext uri="{FF2B5EF4-FFF2-40B4-BE49-F238E27FC236}">
                    <a16:creationId xmlns:a16="http://schemas.microsoft.com/office/drawing/2014/main" id="{5E946732-4BA6-4819-894F-C1B302E68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560100"/>
                <a:ext cx="3652367" cy="1450229"/>
              </a:xfrm>
              <a:blipFill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D5BD958E-EDAB-4DFA-A0FF-C34467C9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16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Таблица 26">
                <a:extLst>
                  <a:ext uri="{FF2B5EF4-FFF2-40B4-BE49-F238E27FC236}">
                    <a16:creationId xmlns:a16="http://schemas.microsoft.com/office/drawing/2014/main" id="{D3DDE6C4-BF61-4131-BCDA-2E2EC2E71C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887115"/>
                  </p:ext>
                </p:extLst>
              </p:nvPr>
            </p:nvGraphicFramePr>
            <p:xfrm>
              <a:off x="1613510" y="4359467"/>
              <a:ext cx="4038468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68534">
                      <a:extLst>
                        <a:ext uri="{9D8B030D-6E8A-4147-A177-3AD203B41FA5}">
                          <a16:colId xmlns:a16="http://schemas.microsoft.com/office/drawing/2014/main" val="3316385398"/>
                        </a:ext>
                      </a:extLst>
                    </a:gridCol>
                    <a:gridCol w="1523778">
                      <a:extLst>
                        <a:ext uri="{9D8B030D-6E8A-4147-A177-3AD203B41FA5}">
                          <a16:colId xmlns:a16="http://schemas.microsoft.com/office/drawing/2014/main" val="2917237674"/>
                        </a:ext>
                      </a:extLst>
                    </a:gridCol>
                    <a:gridCol w="1346156">
                      <a:extLst>
                        <a:ext uri="{9D8B030D-6E8A-4147-A177-3AD203B41FA5}">
                          <a16:colId xmlns:a16="http://schemas.microsoft.com/office/drawing/2014/main" val="22862727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стабилизация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явная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23421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ru-RU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0.2799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0.00069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7377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0.1560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1.22482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2407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Таблица 26">
                <a:extLst>
                  <a:ext uri="{FF2B5EF4-FFF2-40B4-BE49-F238E27FC236}">
                    <a16:creationId xmlns:a16="http://schemas.microsoft.com/office/drawing/2014/main" id="{D3DDE6C4-BF61-4131-BCDA-2E2EC2E71C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6887115"/>
                  </p:ext>
                </p:extLst>
              </p:nvPr>
            </p:nvGraphicFramePr>
            <p:xfrm>
              <a:off x="1613510" y="4359467"/>
              <a:ext cx="4038468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68534">
                      <a:extLst>
                        <a:ext uri="{9D8B030D-6E8A-4147-A177-3AD203B41FA5}">
                          <a16:colId xmlns:a16="http://schemas.microsoft.com/office/drawing/2014/main" val="3316385398"/>
                        </a:ext>
                      </a:extLst>
                    </a:gridCol>
                    <a:gridCol w="1523778">
                      <a:extLst>
                        <a:ext uri="{9D8B030D-6E8A-4147-A177-3AD203B41FA5}">
                          <a16:colId xmlns:a16="http://schemas.microsoft.com/office/drawing/2014/main" val="2917237674"/>
                        </a:ext>
                      </a:extLst>
                    </a:gridCol>
                    <a:gridCol w="1346156">
                      <a:extLst>
                        <a:ext uri="{9D8B030D-6E8A-4147-A177-3AD203B41FA5}">
                          <a16:colId xmlns:a16="http://schemas.microsoft.com/office/drawing/2014/main" val="22862727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стабилизация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явная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23421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4918" r="-246354" b="-1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0.2799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0.00069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7377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918" r="-246354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0.1560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1.22482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24078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32593E-B44B-4600-AC04-935CA1153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46" y="1230916"/>
            <a:ext cx="5574590" cy="22298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85D093-7CDE-4C41-BDAC-A971CE147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4492" y="3759327"/>
            <a:ext cx="2597024" cy="25970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4020FA5-E2FF-4B86-8286-13DBADCAD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1646" y="3759327"/>
            <a:ext cx="2597024" cy="25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DA474D-9EF1-4C54-8A29-5694E95D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053116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89E84-1750-4ABA-BF03-502F492427A7}"/>
              </a:ext>
            </a:extLst>
          </p:cNvPr>
          <p:cNvSpPr txBox="1"/>
          <p:nvPr/>
        </p:nvSpPr>
        <p:spPr>
          <a:xfrm>
            <a:off x="1590773" y="3847672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Погрешность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Объект 6">
                <a:extLst>
                  <a:ext uri="{FF2B5EF4-FFF2-40B4-BE49-F238E27FC236}">
                    <a16:creationId xmlns:a16="http://schemas.microsoft.com/office/drawing/2014/main" id="{5E946732-4BA6-4819-894F-C1B302E68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560100"/>
                <a:ext cx="3652367" cy="14502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=0.02, </m:t>
                      </m:r>
                    </m:oMath>
                  </m:oMathPara>
                </a14:m>
                <a:endParaRPr lang="ru-RU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Объект 6">
                <a:extLst>
                  <a:ext uri="{FF2B5EF4-FFF2-40B4-BE49-F238E27FC236}">
                    <a16:creationId xmlns:a16="http://schemas.microsoft.com/office/drawing/2014/main" id="{5E946732-4BA6-4819-894F-C1B302E68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560100"/>
                <a:ext cx="3652367" cy="1450229"/>
              </a:xfrm>
              <a:blipFill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D5BD958E-EDAB-4DFA-A0FF-C34467C9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17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Таблица 26">
                <a:extLst>
                  <a:ext uri="{FF2B5EF4-FFF2-40B4-BE49-F238E27FC236}">
                    <a16:creationId xmlns:a16="http://schemas.microsoft.com/office/drawing/2014/main" id="{D3DDE6C4-BF61-4131-BCDA-2E2EC2E71C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276265"/>
                  </p:ext>
                </p:extLst>
              </p:nvPr>
            </p:nvGraphicFramePr>
            <p:xfrm>
              <a:off x="1613510" y="4359467"/>
              <a:ext cx="4038468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68534">
                      <a:extLst>
                        <a:ext uri="{9D8B030D-6E8A-4147-A177-3AD203B41FA5}">
                          <a16:colId xmlns:a16="http://schemas.microsoft.com/office/drawing/2014/main" val="3316385398"/>
                        </a:ext>
                      </a:extLst>
                    </a:gridCol>
                    <a:gridCol w="1523778">
                      <a:extLst>
                        <a:ext uri="{9D8B030D-6E8A-4147-A177-3AD203B41FA5}">
                          <a16:colId xmlns:a16="http://schemas.microsoft.com/office/drawing/2014/main" val="2917237674"/>
                        </a:ext>
                      </a:extLst>
                    </a:gridCol>
                    <a:gridCol w="1346156">
                      <a:extLst>
                        <a:ext uri="{9D8B030D-6E8A-4147-A177-3AD203B41FA5}">
                          <a16:colId xmlns:a16="http://schemas.microsoft.com/office/drawing/2014/main" val="22862727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стабилизация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явная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23421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ru-RU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0.0164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0.00029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7377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0.01271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0.0001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2407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Таблица 26">
                <a:extLst>
                  <a:ext uri="{FF2B5EF4-FFF2-40B4-BE49-F238E27FC236}">
                    <a16:creationId xmlns:a16="http://schemas.microsoft.com/office/drawing/2014/main" id="{D3DDE6C4-BF61-4131-BCDA-2E2EC2E71C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276265"/>
                  </p:ext>
                </p:extLst>
              </p:nvPr>
            </p:nvGraphicFramePr>
            <p:xfrm>
              <a:off x="1613510" y="4359467"/>
              <a:ext cx="4038468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68534">
                      <a:extLst>
                        <a:ext uri="{9D8B030D-6E8A-4147-A177-3AD203B41FA5}">
                          <a16:colId xmlns:a16="http://schemas.microsoft.com/office/drawing/2014/main" val="3316385398"/>
                        </a:ext>
                      </a:extLst>
                    </a:gridCol>
                    <a:gridCol w="1523778">
                      <a:extLst>
                        <a:ext uri="{9D8B030D-6E8A-4147-A177-3AD203B41FA5}">
                          <a16:colId xmlns:a16="http://schemas.microsoft.com/office/drawing/2014/main" val="2917237674"/>
                        </a:ext>
                      </a:extLst>
                    </a:gridCol>
                    <a:gridCol w="1346156">
                      <a:extLst>
                        <a:ext uri="{9D8B030D-6E8A-4147-A177-3AD203B41FA5}">
                          <a16:colId xmlns:a16="http://schemas.microsoft.com/office/drawing/2014/main" val="22862727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стабилизация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явная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23421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4918" r="-246354" b="-1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0.0164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0.00029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73773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918" r="-246354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0.01271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0.0001</a:t>
                          </a:r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1600" b="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24078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0BB7E3-ABD9-4190-BE0A-08469AAC3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4492" y="3759327"/>
            <a:ext cx="2597024" cy="25970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5A58D3-31E1-4650-96ED-079563D92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1646" y="3759327"/>
            <a:ext cx="2597024" cy="25970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50ED82C-2676-401F-B98A-6C1C9CD83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1645" y="1230917"/>
            <a:ext cx="5573995" cy="22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8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/>
              <a:t>Кураторская работа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Департамент математического и компьютерного моделирования</a:t>
            </a:r>
          </a:p>
        </p:txBody>
      </p:sp>
      <p:pic>
        <p:nvPicPr>
          <p:cNvPr id="4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DE73A8C-B28E-C80B-E6A2-A289B8B6E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50" y="0"/>
            <a:ext cx="10342885" cy="668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2450C-BC7D-6AF7-C608-92BDBE6AFD22}"/>
              </a:ext>
            </a:extLst>
          </p:cNvPr>
          <p:cNvSpPr txBox="1"/>
          <p:nvPr/>
        </p:nvSpPr>
        <p:spPr>
          <a:xfrm>
            <a:off x="1804110" y="1628507"/>
            <a:ext cx="10342885" cy="526297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Выпускная квалификационная работа</a:t>
            </a:r>
          </a:p>
          <a:p>
            <a:pPr algn="ctr"/>
            <a:r>
              <a:rPr lang="ru-RU" sz="36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«численное дифференцирование и интегрирование с помощью сплайнов» </a:t>
            </a:r>
          </a:p>
          <a:p>
            <a:pPr algn="ctr"/>
            <a:endParaRPr lang="ru-RU" sz="3600" cap="all" dirty="0">
              <a:solidFill>
                <a:schemeClr val="bg1"/>
              </a:solidFill>
              <a:highlight>
                <a:srgbClr val="000000"/>
              </a:highlight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Студент </a:t>
            </a:r>
            <a:r>
              <a:rPr lang="ru-RU" sz="2800" cap="all" dirty="0" err="1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Агличеев</a:t>
            </a:r>
            <a:r>
              <a:rPr lang="ru-RU" sz="28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ru-RU" sz="2800" cap="all" dirty="0" err="1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александр</a:t>
            </a:r>
            <a:r>
              <a:rPr lang="ru-RU" sz="28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ru-RU" sz="2800" cap="all" dirty="0" err="1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олегович</a:t>
            </a:r>
            <a:endParaRPr lang="ru-RU" sz="2800" cap="all" dirty="0">
              <a:solidFill>
                <a:schemeClr val="bg1"/>
              </a:solidFill>
              <a:highlight>
                <a:srgbClr val="000000"/>
              </a:highlight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Руководитель КОЛОБОВ АЛЕКСАНДР ГЕОРГИЕВИЧ, </a:t>
            </a:r>
            <a:r>
              <a:rPr lang="ru-RU" sz="2800" cap="all" dirty="0" err="1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к.ф-м.Н</a:t>
            </a:r>
            <a:r>
              <a:rPr lang="ru-RU" sz="2800" cap="all" dirty="0">
                <a:solidFill>
                  <a:schemeClr val="bg1"/>
                </a:solidFill>
                <a:highlight>
                  <a:srgbClr val="000000"/>
                </a:highlight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ru-RU" sz="3600" cap="all" dirty="0">
              <a:solidFill>
                <a:schemeClr val="bg1"/>
              </a:solidFill>
              <a:highlight>
                <a:srgbClr val="000000"/>
              </a:highlight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endParaRPr lang="ru-RU" sz="3600" cap="all" dirty="0">
              <a:solidFill>
                <a:schemeClr val="bg1"/>
              </a:solidFill>
              <a:highlight>
                <a:srgbClr val="000000"/>
              </a:highlight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C5616-CACC-4574-DD54-982CAD38295D}"/>
              </a:ext>
            </a:extLst>
          </p:cNvPr>
          <p:cNvSpPr txBox="1"/>
          <p:nvPr/>
        </p:nvSpPr>
        <p:spPr>
          <a:xfrm>
            <a:off x="6454452" y="5889525"/>
            <a:ext cx="136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48211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E9344-ADDC-D706-C101-E63B8357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ru-RU" dirty="0">
                <a:highlight>
                  <a:srgbClr val="00FF00"/>
                </a:highlight>
              </a:rPr>
            </a:br>
            <a:endParaRPr lang="ru-RU" dirty="0">
              <a:highlight>
                <a:srgbClr val="00FF00"/>
              </a:highligh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289A7C-A43E-B5C5-90F0-B4D958201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908" y="177800"/>
            <a:ext cx="9782801" cy="5537200"/>
          </a:xfrm>
        </p:spPr>
        <p:txBody>
          <a:bodyPr/>
          <a:lstStyle/>
          <a:p>
            <a:pPr marL="365760" lvl="1" indent="0"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Индивидуальная</a:t>
            </a:r>
          </a:p>
          <a:p>
            <a:pPr marL="365760" lvl="1" indent="0">
              <a:buNone/>
            </a:pPr>
            <a:r>
              <a:rPr lang="ru-RU" sz="32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 работы</a:t>
            </a:r>
            <a:r>
              <a:rPr lang="en-US" sz="32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2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методическая разработка</a:t>
            </a:r>
          </a:p>
          <a:p>
            <a:pPr marL="365760" lvl="1" indent="0">
              <a:buNone/>
            </a:pPr>
            <a:r>
              <a:rPr lang="ru-RU" sz="3200" b="1" i="0" dirty="0">
                <a:solidFill>
                  <a:srgbClr val="111111"/>
                </a:solidFill>
                <a:effectLst/>
                <a:latin typeface="-apple-system"/>
              </a:rPr>
              <a:t>Актуальность</a:t>
            </a:r>
            <a:r>
              <a:rPr lang="ru-RU" sz="3200" b="0" i="0" dirty="0">
                <a:solidFill>
                  <a:srgbClr val="111111"/>
                </a:solidFill>
                <a:effectLst/>
                <a:latin typeface="-apple-system"/>
              </a:rPr>
              <a:t>: актуальна для учебной деятельности, так как отсутствуют методические пособия по применению кубических сплайнов, в частности, обобщенных в задачах дифференцирования и интегрирования</a:t>
            </a:r>
            <a:br>
              <a:rPr lang="en-US" sz="3200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ru-RU" sz="3200" b="1" i="0" dirty="0">
                <a:solidFill>
                  <a:srgbClr val="111111"/>
                </a:solidFill>
                <a:effectLst/>
                <a:latin typeface="-apple-system"/>
              </a:rPr>
              <a:t>Цель работы</a:t>
            </a:r>
            <a:r>
              <a:rPr lang="ru-RU" sz="3200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  <a:r>
              <a:rPr lang="ru-RU" sz="3200" dirty="0"/>
              <a:t>исследование классических кубических и обобщенный сплайнов, а так же их приложение в задачах численного дифференцирования и интегрирования</a:t>
            </a:r>
            <a:endParaRPr lang="ru-RU" sz="32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 lvl="1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E1F447-EAC5-4A09-91C7-E2A64B853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96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98747-3A6F-9CC3-FFD9-EE99CBF5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Формулировки задач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42FF18-B3EB-C477-2A86-C9F2B4E4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которые необходимо выполнить для решения проблемы:</a:t>
            </a:r>
          </a:p>
          <a:p>
            <a:r>
              <a:rPr lang="ru-RU" sz="2800" dirty="0">
                <a:effectLst/>
                <a:ea typeface="Times New Roman" panose="02020603050405020304" pitchFamily="18" charset="0"/>
              </a:rPr>
              <a:t>Изучение теории сплайнов и их применение в задачах дифференцирования и интегрирования</a:t>
            </a:r>
            <a:r>
              <a:rPr lang="en-US" sz="2800" dirty="0">
                <a:effectLst/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ea typeface="Times New Roman" panose="02020603050405020304" pitchFamily="18" charset="0"/>
            </a:endParaRPr>
          </a:p>
          <a:p>
            <a:r>
              <a:rPr lang="ru-RU" sz="2800" dirty="0">
                <a:ea typeface="Times New Roman" panose="02020603050405020304" pitchFamily="18" charset="0"/>
              </a:rPr>
              <a:t>Реализация алгоритмов интерполяции, дифференцирования и интегрирования</a:t>
            </a:r>
            <a:r>
              <a:rPr lang="en-US" sz="2800" dirty="0">
                <a:ea typeface="Times New Roman" panose="02020603050405020304" pitchFamily="18" charset="0"/>
              </a:rPr>
              <a:t>;</a:t>
            </a:r>
            <a:endParaRPr lang="ru-RU" sz="2800" dirty="0">
              <a:effectLst/>
              <a:ea typeface="Times New Roman" panose="02020603050405020304" pitchFamily="18" charset="0"/>
            </a:endParaRPr>
          </a:p>
          <a:p>
            <a:r>
              <a:rPr lang="ru-RU" sz="2800" dirty="0">
                <a:cs typeface="Times New Roman" panose="02020603050405020304" pitchFamily="18" charset="0"/>
              </a:rPr>
              <a:t>Проведение вычислительных экспериментов и анализ результатов.</a:t>
            </a:r>
            <a:endParaRPr lang="ru-RU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2BC3EB-1140-4587-AD78-DF014254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0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27C41-DA9F-7043-EBC5-1486604B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средств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7EFBD0-9BD2-F0DD-4415-ACF7D23E0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программной реализации </a:t>
            </a:r>
            <a:r>
              <a:rPr lang="ru-RU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алгоритмов используется язык программиров</a:t>
            </a:r>
            <a:r>
              <a:rPr lang="ru-RU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ния </a:t>
            </a:r>
            <a:r>
              <a:rPr lang="en-US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так как для него написано большое количество библиотек для научных расчётов и визуализации данных.</a:t>
            </a:r>
            <a:endParaRPr lang="ru-RU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883607-6070-4C15-B519-512C5318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1927C41-DA9F-7043-EBC5-1486604B33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Классические кубические сплайны класса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1927C41-DA9F-7043-EBC5-1486604B33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91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C7EFBD0-9BD2-F0DD-4415-ACF7D23E0C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50000"/>
                  </a:lnSpc>
                  <a:spcAft>
                    <a:spcPts val="1000"/>
                  </a:spcAft>
                  <a:buNone/>
                </a:pPr>
                <a:r>
                  <a:rPr lang="ru-RU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Функция </a:t>
                </a:r>
                <a14:m>
                  <m:oMath xmlns:m="http://schemas.openxmlformats.org/officeDocument/2006/math"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ru-RU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называется кубическим сплайном, если:</a:t>
                </a:r>
                <a:endParaRPr lang="en-RU" sz="2400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spcAft>
                    <a:spcPts val="1000"/>
                  </a:spcAft>
                  <a:buNone/>
                </a:pPr>
                <a:r>
                  <a:rPr lang="en-RU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1) </a:t>
                </a:r>
                <a:r>
                  <a:rPr lang="ru-RU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На каждом отрезке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ru-RU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является кубическим многочленом</a:t>
                </a:r>
                <a:endParaRPr lang="en-RU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79892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RU" sz="2400" i="1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RU" sz="240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≡</m:t>
                          </m:r>
                          <m:sSub>
                            <m:sSubPr>
                              <m:ctrlPr>
                                <a:rPr lang="en-RU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RU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RU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,1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RU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RU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RU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RU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,3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RU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RU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effectLst/>
                                      <a:highlight>
                                        <a:srgbClr val="FFFFFF"/>
                                      </a:highlight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RU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highlight>
                                            <a:srgbClr val="FFFFFF"/>
                                          </a:highlight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effectLst/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79892" indent="0" algn="just">
                  <a:lnSpc>
                    <a:spcPct val="150000"/>
                  </a:lnSpc>
                  <a:buNone/>
                </a:pPr>
                <a:r>
                  <a:rPr lang="en-US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2) </a:t>
                </a:r>
                <a:r>
                  <a:rPr lang="ru-RU" sz="24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Соседние многочлены гладко состыкованы между собой</a:t>
                </a:r>
                <a:endParaRPr lang="en-RU" sz="24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79892" indent="0" algn="just">
                  <a:lnSpc>
                    <a:spcPct val="15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Sup>
                            <m:sSubSupPr>
                              <m:ctrlPr>
                                <a:rPr lang="en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bSup>
                          <m:d>
                            <m:dPr>
                              <m:ctrlPr>
                                <a:rPr lang="en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−0</m:t>
                              </m:r>
                            </m:e>
                          </m:d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bSup>
                          <m:d>
                            <m:dPr>
                              <m:ctrlPr>
                                <a:rPr lang="en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+0</m:t>
                              </m:r>
                            </m:e>
                          </m:d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=1,…,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−1,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=0,1,2</m:t>
                          </m:r>
                        </m:e>
                      </m:eqArr>
                    </m:oMath>
                  </m:oMathPara>
                </a14:m>
                <a:endParaRPr lang="ru-RU" sz="2400" b="0" i="0" dirty="0">
                  <a:solidFill>
                    <a:srgbClr val="11111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C7EFBD0-9BD2-F0DD-4415-ACF7D23E0C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08" r="-10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883607-6070-4C15-B519-512C5318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62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F16138E-2526-494C-B688-5BE155B2E9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Классические кубические сплайны класса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br>
                  <a:rPr lang="ru-RU" b="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Построение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DF16138E-2526-494C-B688-5BE155B2E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3A25962-EA66-47AA-AA59-3E69C01AC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3437" y="1600200"/>
                <a:ext cx="9782800" cy="485313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just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:r>
                  <a:rPr lang="ru-RU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Введем обозначение </a:t>
                </a:r>
                <a:endParaRPr lang="en-RU" sz="2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RU" sz="2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=0,…,</m:t>
                          </m:r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eqArr>
                    </m:oMath>
                  </m:oMathPara>
                </a14:m>
                <a:endParaRPr lang="ru-RU" sz="2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sSub>
                            <m:sSub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RU" dirty="0"/>
              </a:p>
              <a:p>
                <a:pPr marL="379892" indent="0" algn="just">
                  <a:lnSpc>
                    <a:spcPct val="150000"/>
                  </a:lnSpc>
                  <a:spcAft>
                    <a:spcPts val="1000"/>
                  </a:spcAft>
                  <a:buNone/>
                </a:pPr>
                <a:r>
                  <a:rPr lang="ru-RU" sz="28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Краевые условия</a:t>
                </a:r>
                <a:endParaRPr lang="en-RU" sz="28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ru-RU" sz="2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 </m:t>
                      </m:r>
                      <m:sSup>
                        <m:sSup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RU" sz="2800" dirty="0">
                  <a:effectLst/>
                  <a:latin typeface="Gill Sans MT" panose="020B0502020104020203" pitchFamily="34" charset="77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ru-RU" sz="2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ru-RU" sz="2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 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′′(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′′(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),  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′′(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"(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𝐼𝐼𝐼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  </m:t>
                      </m:r>
                      <m:sSup>
                        <m:sSup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d>
                            <m:d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d>
                            <m:dPr>
                              <m:ctrlPr>
                                <a:rPr lang="en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ru-RU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=1,2</m:t>
                      </m:r>
                    </m:oMath>
                  </m:oMathPara>
                </a14:m>
                <a:endParaRPr lang="en-RU" sz="2800" dirty="0">
                  <a:effectLst/>
                  <a:latin typeface="Gill Sans MT" panose="020B0502020104020203" pitchFamily="34" charset="77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800"/>
                  </a:spcAft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3A25962-EA66-47AA-AA59-3E69C01AC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7" y="1600200"/>
                <a:ext cx="9782800" cy="4853136"/>
              </a:xfrm>
              <a:blipFill>
                <a:blip r:embed="rId3"/>
                <a:stretch>
                  <a:fillRect l="-778" t="-15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30B6E61D-10B6-4535-9ED3-EE16A27E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299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6138E-2526-494C-B688-5BE155B2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Обобщенные сплайны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25962-EA66-47AA-AA59-3E69C01AC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1600200"/>
            <a:ext cx="10369153" cy="4572000"/>
          </a:xfrm>
        </p:spPr>
        <p:txBody>
          <a:bodyPr>
            <a:normAutofit/>
          </a:bodyPr>
          <a:lstStyle/>
          <a:p>
            <a:pPr marL="139700" indent="0">
              <a:spcAft>
                <a:spcPts val="1800"/>
              </a:spcAft>
              <a:buNone/>
            </a:pPr>
            <a:endParaRPr lang="ru-RU" sz="2200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30B6E61D-10B6-4535-9ED3-EE16A27E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7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79F9DA-22D1-0AF5-0497-C18B18F72BCF}"/>
                  </a:ext>
                </a:extLst>
              </p:cNvPr>
              <p:cNvSpPr txBox="1"/>
              <p:nvPr/>
            </p:nvSpPr>
            <p:spPr>
              <a:xfrm>
                <a:off x="922480" y="1903238"/>
                <a:ext cx="11305256" cy="63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79F9DA-22D1-0AF5-0497-C18B18F7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480" y="1903238"/>
                <a:ext cx="11305256" cy="636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CC12E5-F609-D73A-4525-EF1E46D6E9B2}"/>
                  </a:ext>
                </a:extLst>
              </p:cNvPr>
              <p:cNvSpPr txBox="1"/>
              <p:nvPr/>
            </p:nvSpPr>
            <p:spPr>
              <a:xfrm>
                <a:off x="3046412" y="2960758"/>
                <a:ext cx="6096000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RU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RU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,1−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CC12E5-F609-D73A-4525-EF1E46D6E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412" y="2960758"/>
                <a:ext cx="6096000" cy="384336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AB0258-BCE2-BD00-73B5-932D58FA52A9}"/>
                  </a:ext>
                </a:extLst>
              </p:cNvPr>
              <p:cNvSpPr txBox="1"/>
              <p:nvPr/>
            </p:nvSpPr>
            <p:spPr>
              <a:xfrm>
                <a:off x="2374210" y="2537079"/>
                <a:ext cx="8221252" cy="369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RU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RU" i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RU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RU" i="0">
                          <a:latin typeface="Cambria Math" panose="02040503050406030204" pitchFamily="18" charset="0"/>
                        </a:rPr>
                        <m:t>=0,1,2;         </m:t>
                      </m:r>
                      <m:sSubSup>
                        <m:sSubSup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RU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RU" i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RU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RU" i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AB0258-BCE2-BD00-73B5-932D58FA5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210" y="2537079"/>
                <a:ext cx="8221252" cy="36958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67AD95-E6DD-1A6E-56C0-B9F82D3C6582}"/>
                  </a:ext>
                </a:extLst>
              </p:cNvPr>
              <p:cNvSpPr txBox="1"/>
              <p:nvPr/>
            </p:nvSpPr>
            <p:spPr>
              <a:xfrm>
                <a:off x="3046412" y="3466959"/>
                <a:ext cx="6096000" cy="403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RU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RU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en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67AD95-E6DD-1A6E-56C0-B9F82D3C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412" y="3466959"/>
                <a:ext cx="6096000" cy="403637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74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6138E-2526-494C-B688-5BE155B2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Обобщенные сплайны. 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Построение.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1DE0FF71-0EC2-46CC-BF70-39A19C2E8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8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52076-68AA-714F-3E54-5BD32EE1203D}"/>
                  </a:ext>
                </a:extLst>
              </p:cNvPr>
              <p:cNvSpPr txBox="1"/>
              <p:nvPr/>
            </p:nvSpPr>
            <p:spPr>
              <a:xfrm>
                <a:off x="1053852" y="2600946"/>
                <a:ext cx="11305256" cy="636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52076-68AA-714F-3E54-5BD32EE12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52" y="2600946"/>
                <a:ext cx="11305256" cy="6364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EFF4C7-A29E-9854-1EDC-7693F30634E4}"/>
                  </a:ext>
                </a:extLst>
              </p:cNvPr>
              <p:cNvSpPr txBox="1"/>
              <p:nvPr/>
            </p:nvSpPr>
            <p:spPr>
              <a:xfrm>
                <a:off x="1197868" y="1628033"/>
                <a:ext cx="11305256" cy="1080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=1,…,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EFF4C7-A29E-9854-1EDC-7693F3063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68" y="1628033"/>
                <a:ext cx="11305256" cy="1080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B3E35-7CB8-AA7B-9844-193A5A20A5C7}"/>
                  </a:ext>
                </a:extLst>
              </p:cNvPr>
              <p:cNvSpPr txBox="1"/>
              <p:nvPr/>
            </p:nvSpPr>
            <p:spPr>
              <a:xfrm>
                <a:off x="1017848" y="3359634"/>
                <a:ext cx="5688632" cy="2927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Рациональный сплайны</a:t>
                </a:r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3+</m:t>
                              </m:r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ctr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Экспоненциальный сплайны</a:t>
                </a:r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6+6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B3E35-7CB8-AA7B-9844-193A5A20A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48" y="3359634"/>
                <a:ext cx="5688632" cy="29279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1B07DE-81BD-443F-67F6-9F85219B06A3}"/>
                  </a:ext>
                </a:extLst>
              </p:cNvPr>
              <p:cNvSpPr txBox="1"/>
              <p:nvPr/>
            </p:nvSpPr>
            <p:spPr>
              <a:xfrm>
                <a:off x="6094412" y="3387947"/>
                <a:ext cx="5143797" cy="3139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Гиперболические сплайны</a:t>
                </a:r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𝑠𝑖𝑛h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bSup>
                            <m:sSub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𝑠𝑖𝑛h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ctr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Сплайны переменного порядка</a:t>
                </a:r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+3</m:t>
                      </m:r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1B07DE-81BD-443F-67F6-9F85219B0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3387947"/>
                <a:ext cx="5143797" cy="3139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66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0477DA-0864-497C-AE25-06D82D40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Численное дифференцирование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CEA2D6-BB4F-45BF-89A2-FC4CA0F2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ru-RU" smtClean="0"/>
              <a:t>9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4FDF92-7F81-D450-8FC2-77261D1B2AB5}"/>
                  </a:ext>
                </a:extLst>
              </p:cNvPr>
              <p:cNvSpPr txBox="1"/>
              <p:nvPr/>
            </p:nvSpPr>
            <p:spPr>
              <a:xfrm>
                <a:off x="4006180" y="1628123"/>
                <a:ext cx="9975226" cy="3145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U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ru-RU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</m:oMath>
                  </m:oMathPara>
                </a14:m>
                <a:endParaRPr lang="ru-RU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bSup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bSup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4FDF92-7F81-D450-8FC2-77261D1B2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180" y="1628123"/>
                <a:ext cx="9975226" cy="3145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7384E8-0DE8-0997-CB2D-05A1A5311BC5}"/>
                  </a:ext>
                </a:extLst>
              </p:cNvPr>
              <p:cNvSpPr txBox="1"/>
              <p:nvPr/>
            </p:nvSpPr>
            <p:spPr>
              <a:xfrm>
                <a:off x="1269876" y="1628800"/>
                <a:ext cx="4536504" cy="4579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RU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ru-RU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ru-RU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2−6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+3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eqArr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eqArr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:endParaRPr lang="en-RU" dirty="0"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RU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R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R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R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en-R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=0,1,2,3</m:t>
                      </m:r>
                    </m:oMath>
                  </m:oMathPara>
                </a14:m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:endParaRPr lang="en-RU" sz="1800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7384E8-0DE8-0997-CB2D-05A1A5311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76" y="1628800"/>
                <a:ext cx="4536504" cy="4579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84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Математика 16 х 9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82_TF02787947.potx" id="{3964D7A7-1B85-4031-AAD6-1B50F98CF473}" vid="{CAF00616-F4D4-4454-9A4A-5919532F2D53}"/>
    </a:ext>
  </a:extLst>
</a:theme>
</file>

<file path=ppt/theme/theme2.xml><?xml version="1.0" encoding="utf-8"?>
<a:theme xmlns:a="http://schemas.openxmlformats.org/drawingml/2006/main" name="Тема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3950</TotalTime>
  <Words>703</Words>
  <Application>Microsoft Macintosh PowerPoint</Application>
  <PresentationFormat>Custom</PresentationFormat>
  <Paragraphs>158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-apple-system</vt:lpstr>
      <vt:lpstr>Aptos</vt:lpstr>
      <vt:lpstr>Arial</vt:lpstr>
      <vt:lpstr>Cambria Math</vt:lpstr>
      <vt:lpstr>Century Gothic</vt:lpstr>
      <vt:lpstr>Consolas</vt:lpstr>
      <vt:lpstr>Euphemia</vt:lpstr>
      <vt:lpstr>Gill Sans MT</vt:lpstr>
      <vt:lpstr>Times New Roman</vt:lpstr>
      <vt:lpstr>Математика 16 х 9</vt:lpstr>
      <vt:lpstr>Кураторская работа</vt:lpstr>
      <vt:lpstr> </vt:lpstr>
      <vt:lpstr>Формулировки задач</vt:lpstr>
      <vt:lpstr>Выбор средств реализации</vt:lpstr>
      <vt:lpstr>Классические кубические сплайны класса C^2</vt:lpstr>
      <vt:lpstr>Классические кубические сплайны класса〖 C〗^2.  Построение</vt:lpstr>
      <vt:lpstr>Обобщенные сплайны</vt:lpstr>
      <vt:lpstr>Обобщенные сплайны.  Построение.</vt:lpstr>
      <vt:lpstr>Численное дифференцирование</vt:lpstr>
      <vt:lpstr>Асимптотические формулы</vt:lpstr>
      <vt:lpstr>Численное дифференцирование</vt:lpstr>
      <vt:lpstr>Интегрирование сильно осциллирующих функций</vt:lpstr>
      <vt:lpstr>Численные эксперименты</vt:lpstr>
      <vt:lpstr>Численные эксперименты</vt:lpstr>
      <vt:lpstr>Численные эксперименты</vt:lpstr>
      <vt:lpstr>Тестирование</vt:lpstr>
      <vt:lpstr>Тестирование</vt:lpstr>
      <vt:lpstr>Кураторская работа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Кураторская работа</dc:title>
  <dc:creator>Сущенко Андрей Андреевич</dc:creator>
  <cp:lastModifiedBy>Агличеев Александр Олегович</cp:lastModifiedBy>
  <cp:revision>75</cp:revision>
  <dcterms:created xsi:type="dcterms:W3CDTF">2022-12-07T00:21:09Z</dcterms:created>
  <dcterms:modified xsi:type="dcterms:W3CDTF">2024-06-30T08:53:20Z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